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notesMasterIdLst>
    <p:notesMasterId r:id="rId16"/>
  </p:notesMasterIdLst>
  <p:sldIdLst>
    <p:sldId id="269" r:id="rId2"/>
    <p:sldId id="256" r:id="rId3"/>
    <p:sldId id="257" r:id="rId4"/>
    <p:sldId id="258" r:id="rId5"/>
    <p:sldId id="259" r:id="rId6"/>
    <p:sldId id="260" r:id="rId7"/>
    <p:sldId id="268" r:id="rId8"/>
    <p:sldId id="261" r:id="rId9"/>
    <p:sldId id="262" r:id="rId10"/>
    <p:sldId id="267" r:id="rId11"/>
    <p:sldId id="266" r:id="rId12"/>
    <p:sldId id="264" r:id="rId13"/>
    <p:sldId id="265" r:id="rId14"/>
    <p:sldId id="270" r:id="rId15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3908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96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12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1"/>
            <a:ext cx="2766061" cy="82296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1709" y="1346836"/>
            <a:ext cx="10549890" cy="2865120"/>
          </a:xfrm>
        </p:spPr>
        <p:txBody>
          <a:bodyPr anchor="b">
            <a:normAutofit/>
          </a:bodyPr>
          <a:lstStyle>
            <a:lvl1pPr algn="l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1709" y="4322446"/>
            <a:ext cx="10549890" cy="1986914"/>
          </a:xfrm>
        </p:spPr>
        <p:txBody>
          <a:bodyPr>
            <a:normAutofit/>
          </a:bodyPr>
          <a:lstStyle>
            <a:lvl1pPr marL="0" indent="0" algn="l">
              <a:buNone/>
              <a:defRPr sz="2400" cap="all" baseline="0">
                <a:solidFill>
                  <a:schemeClr val="tx2"/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493013" y="6492242"/>
            <a:ext cx="3291840" cy="43815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51709" y="6492242"/>
            <a:ext cx="6149863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76294" y="6492239"/>
            <a:ext cx="925307" cy="43815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7732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5165597"/>
            <a:ext cx="11894826" cy="983226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9693" y="727711"/>
            <a:ext cx="11894825" cy="39597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84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6148824"/>
            <a:ext cx="11893031" cy="818966"/>
          </a:xfrm>
        </p:spPr>
        <p:txBody>
          <a:bodyPr>
            <a:normAutofit/>
          </a:bodyPr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427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748" y="731520"/>
            <a:ext cx="11887146" cy="4114800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303519"/>
            <a:ext cx="11885351" cy="1645919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68749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19"/>
            <a:ext cx="11163302" cy="3298115"/>
          </a:xfrm>
        </p:spPr>
        <p:txBody>
          <a:bodyPr anchor="ctr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038668"/>
            <a:ext cx="10502759" cy="65876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5171903"/>
            <a:ext cx="11887202" cy="1787395"/>
          </a:xfrm>
        </p:spPr>
        <p:txBody>
          <a:bodyPr anchor="ctr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84214" y="87887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644844" y="3317967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83966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2560850"/>
            <a:ext cx="11887201" cy="3014202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37" y="5589186"/>
            <a:ext cx="11885406" cy="1368773"/>
          </a:xfrm>
        </p:spPr>
        <p:txBody>
          <a:bodyPr anchor="t">
            <a:normAutofit/>
          </a:bodyPr>
          <a:lstStyle>
            <a:lvl1pPr marL="0" indent="0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7412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11887198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69693" y="3209356"/>
            <a:ext cx="3836279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3502" y="4032316"/>
            <a:ext cx="385048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7720" y="3213162"/>
            <a:ext cx="38212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405056" y="4036122"/>
            <a:ext cx="3834996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2930" y="3209356"/>
            <a:ext cx="3833962" cy="82296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422930" y="4032316"/>
            <a:ext cx="3833962" cy="2917123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74525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69694" y="731520"/>
            <a:ext cx="11887199" cy="2286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69696" y="5285515"/>
            <a:ext cx="3834288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69696" y="3200398"/>
            <a:ext cx="383428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69696" y="5977030"/>
            <a:ext cx="3834288" cy="981412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6864" y="5285515"/>
            <a:ext cx="3840480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386864" y="3200398"/>
            <a:ext cx="3838728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85112" y="5977029"/>
            <a:ext cx="3840480" cy="972410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423081" y="5285514"/>
            <a:ext cx="3828889" cy="69151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422931" y="3200398"/>
            <a:ext cx="3833963" cy="18288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422930" y="5977025"/>
            <a:ext cx="3833962" cy="972414"/>
          </a:xfrm>
        </p:spPr>
        <p:txBody>
          <a:bodyPr anchor="t">
            <a:normAutofit/>
          </a:bodyPr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50487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81604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50881" y="731520"/>
            <a:ext cx="2406013" cy="62179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69692" y="731520"/>
            <a:ext cx="9298308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307747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56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172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1703072"/>
            <a:ext cx="11887200" cy="3423284"/>
          </a:xfrm>
        </p:spPr>
        <p:txBody>
          <a:bodyPr anchor="b">
            <a:normAutofit/>
          </a:bodyPr>
          <a:lstStyle>
            <a:lvl1pPr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3" y="5309235"/>
            <a:ext cx="11887200" cy="1649731"/>
          </a:xfrm>
        </p:spPr>
        <p:txBody>
          <a:bodyPr>
            <a:normAutofit/>
          </a:bodyPr>
          <a:lstStyle>
            <a:lvl1pPr marL="0" indent="0">
              <a:buNone/>
              <a:defRPr sz="216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32762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9693" y="2699383"/>
            <a:ext cx="5854067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1" y="2699383"/>
            <a:ext cx="5850253" cy="42500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3655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3" y="742952"/>
            <a:ext cx="11887200" cy="17735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4023" y="2699383"/>
            <a:ext cx="5579740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69693" y="3688077"/>
            <a:ext cx="5854069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0970" y="2699382"/>
            <a:ext cx="5575922" cy="98869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880" b="0" cap="all" baseline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688077"/>
            <a:ext cx="5850252" cy="3261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116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865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966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047" y="731521"/>
            <a:ext cx="4627244" cy="1967861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87441" y="711199"/>
            <a:ext cx="7069451" cy="623824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76047" y="2699383"/>
            <a:ext cx="4627244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48671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695" y="731520"/>
            <a:ext cx="7121410" cy="1967863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856865" y="731522"/>
            <a:ext cx="4400028" cy="621791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69693" y="2699383"/>
            <a:ext cx="7121413" cy="425005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95399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4630404" cy="822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7146" y="1"/>
            <a:ext cx="14464666" cy="82296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9695" y="742222"/>
            <a:ext cx="11887198" cy="17742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695" y="2699384"/>
            <a:ext cx="11887199" cy="4250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48305" y="7059932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9694" y="7059931"/>
            <a:ext cx="748717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31586" y="7059929"/>
            <a:ext cx="92530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851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432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SzPct val="125000"/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SzPct val="125000"/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81A2F-3AE8-6C6C-764C-B5E7390F4F8E}"/>
              </a:ext>
            </a:extLst>
          </p:cNvPr>
          <p:cNvSpPr txBox="1"/>
          <p:nvPr/>
        </p:nvSpPr>
        <p:spPr>
          <a:xfrm>
            <a:off x="5897367" y="688369"/>
            <a:ext cx="2835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cs typeface="B Nazanin" panose="00000400000000000000" pitchFamily="2" charset="-78"/>
              </a:rPr>
              <a:t>به نام خدا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757EE-3158-56EA-7F56-32B6B92E6F5E}"/>
              </a:ext>
            </a:extLst>
          </p:cNvPr>
          <p:cNvSpPr txBox="1"/>
          <p:nvPr/>
        </p:nvSpPr>
        <p:spPr>
          <a:xfrm>
            <a:off x="9308387" y="2283818"/>
            <a:ext cx="4611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cs typeface="B Nazanin" panose="00000400000000000000" pitchFamily="2" charset="-78"/>
              </a:rPr>
              <a:t>موضوع ارائه: ماشین لرنینگ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F8327-4B5E-CE22-7BC1-62F73AC6BE5F}"/>
              </a:ext>
            </a:extLst>
          </p:cNvPr>
          <p:cNvSpPr txBox="1"/>
          <p:nvPr/>
        </p:nvSpPr>
        <p:spPr>
          <a:xfrm>
            <a:off x="441789" y="6064407"/>
            <a:ext cx="5881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cs typeface="B Nazanin" panose="00000400000000000000" pitchFamily="2" charset="-78"/>
              </a:rPr>
              <a:t>تهیه کننده: محمدمهدی مهندسی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3ACABD-8D10-F9BE-5A1E-DD847A62C1C5}"/>
              </a:ext>
            </a:extLst>
          </p:cNvPr>
          <p:cNvSpPr txBox="1"/>
          <p:nvPr/>
        </p:nvSpPr>
        <p:spPr>
          <a:xfrm>
            <a:off x="3904180" y="4069036"/>
            <a:ext cx="5716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600" b="1" dirty="0">
                <a:cs typeface="B Nazanin" panose="00000400000000000000" pitchFamily="2" charset="-78"/>
              </a:rPr>
              <a:t>نام استاد: سرکار خانم دکتر عصایی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6418C-190E-BC66-EFD3-74CCD1DE5092}"/>
              </a:ext>
            </a:extLst>
          </p:cNvPr>
          <p:cNvSpPr txBox="1"/>
          <p:nvPr/>
        </p:nvSpPr>
        <p:spPr>
          <a:xfrm>
            <a:off x="6369978" y="749924"/>
            <a:ext cx="1890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b="1" dirty="0"/>
              <a:t>ببببب</a:t>
            </a:r>
            <a:r>
              <a:rPr lang="fa-IR" sz="2800" b="1" dirty="0">
                <a:solidFill>
                  <a:schemeClr val="tx2">
                    <a:lumMod val="10000"/>
                  </a:schemeClr>
                </a:solidFill>
              </a:rPr>
              <a:t>به نام خدا</a:t>
            </a:r>
            <a:endParaRPr lang="en-US" sz="2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B9FF3-C9EB-1159-CA9A-FACD436ED6FB}"/>
              </a:ext>
            </a:extLst>
          </p:cNvPr>
          <p:cNvSpPr txBox="1"/>
          <p:nvPr/>
        </p:nvSpPr>
        <p:spPr>
          <a:xfrm>
            <a:off x="7767263" y="2022208"/>
            <a:ext cx="4792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b="1" dirty="0">
                <a:solidFill>
                  <a:schemeClr val="tx2">
                    <a:lumMod val="10000"/>
                  </a:schemeClr>
                </a:solidFill>
                <a:cs typeface="B Nazanin" panose="00000400000000000000" pitchFamily="2" charset="-78"/>
              </a:rPr>
              <a:t>موضوع ارائه: ماشین لرنینگ</a:t>
            </a:r>
            <a:endParaRPr lang="en-US" sz="2800" b="1" dirty="0">
              <a:solidFill>
                <a:schemeClr val="tx2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00CD7-9A21-9173-A7C1-F43CD920EA07}"/>
              </a:ext>
            </a:extLst>
          </p:cNvPr>
          <p:cNvSpPr txBox="1"/>
          <p:nvPr/>
        </p:nvSpPr>
        <p:spPr>
          <a:xfrm>
            <a:off x="4056152" y="3853190"/>
            <a:ext cx="4792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b="1" dirty="0">
                <a:solidFill>
                  <a:schemeClr val="tx2">
                    <a:lumMod val="10000"/>
                  </a:schemeClr>
                </a:solidFill>
                <a:cs typeface="B Nazanin" panose="00000400000000000000" pitchFamily="2" charset="-78"/>
              </a:rPr>
              <a:t>نام استاد: سرکار خانم دکتر عصایی</a:t>
            </a:r>
            <a:endParaRPr lang="en-US" sz="2800" b="1" dirty="0">
              <a:solidFill>
                <a:schemeClr val="tx2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CF69B0-4404-0917-F809-641EE97930CB}"/>
              </a:ext>
            </a:extLst>
          </p:cNvPr>
          <p:cNvSpPr txBox="1"/>
          <p:nvPr/>
        </p:nvSpPr>
        <p:spPr>
          <a:xfrm>
            <a:off x="-381856" y="5618130"/>
            <a:ext cx="588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800" b="1" dirty="0">
                <a:solidFill>
                  <a:schemeClr val="tx2">
                    <a:lumMod val="10000"/>
                  </a:schemeClr>
                </a:solidFill>
                <a:cs typeface="B Nazanin" panose="00000400000000000000" pitchFamily="2" charset="-78"/>
              </a:rPr>
              <a:t>تهیه کننده: محمدمهدی مهندسی</a:t>
            </a:r>
            <a:endParaRPr lang="en-US" sz="2800" b="1" dirty="0">
              <a:solidFill>
                <a:schemeClr val="tx2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63367624-A183-D539-9F8A-784C0ADA7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50000" t="-118750" r="-250000" b="-11875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13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Tm="15452">
        <p14:glitter pattern="hexagon"/>
      </p:transition>
    </mc:Choice>
    <mc:Fallback>
      <p:transition spd="slow" advTm="154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732885"/>
            <a:ext cx="686407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نحوه آموزش و آماده‌سازی داده‌ها</a:t>
            </a:r>
            <a:endParaRPr lang="en-US" sz="4374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16122" y="1704202"/>
            <a:ext cx="1110972" cy="17774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089195" y="207758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گردآوری داده‌ها</a:t>
            </a:r>
            <a:endParaRPr lang="en-US" sz="2187" dirty="0"/>
          </a:p>
        </p:txBody>
      </p:sp>
      <p:sp>
        <p:nvSpPr>
          <p:cNvPr id="8" name="Text 3"/>
          <p:cNvSpPr/>
          <p:nvPr/>
        </p:nvSpPr>
        <p:spPr>
          <a:xfrm>
            <a:off x="6964371" y="2592944"/>
            <a:ext cx="43905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جمع‌آوری داده‌های مرتبط و معتبر برای آموزش الگوریتم‌ها.</a:t>
            </a:r>
            <a:endParaRPr lang="en-US" sz="17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22435" y="3674081"/>
            <a:ext cx="1110972" cy="17774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089195" y="402324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پیش‌پردازش داده‌ها</a:t>
            </a:r>
            <a:endParaRPr lang="en-US" sz="2187" dirty="0"/>
          </a:p>
        </p:txBody>
      </p:sp>
      <p:sp>
        <p:nvSpPr>
          <p:cNvPr id="11" name="Text 5"/>
          <p:cNvSpPr/>
          <p:nvPr/>
        </p:nvSpPr>
        <p:spPr>
          <a:xfrm>
            <a:off x="6111616" y="4562823"/>
            <a:ext cx="5243255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پاکسازی و آماده‌سازی داده‌ها برای استفاده در مدل‌های ماشین لرنینگ.</a:t>
            </a:r>
            <a:endParaRPr lang="en-US" sz="17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22435" y="5609411"/>
            <a:ext cx="1110972" cy="177748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089195" y="59725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آموزش و ارزیابی</a:t>
            </a:r>
            <a:endParaRPr lang="en-US" sz="2187" dirty="0"/>
          </a:p>
        </p:txBody>
      </p:sp>
      <p:sp>
        <p:nvSpPr>
          <p:cNvPr id="14" name="Text 7"/>
          <p:cNvSpPr/>
          <p:nvPr/>
        </p:nvSpPr>
        <p:spPr>
          <a:xfrm>
            <a:off x="6964371" y="6498153"/>
            <a:ext cx="43905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آموزش مدل‌ها با استفاده از داده‌ها و ارزیابی عملکرد آن‌ها.</a:t>
            </a:r>
            <a:endParaRPr lang="en-US" sz="175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7EE2051A-0A98-DB15-5759-433F5D38E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250000" t="-118750" r="-250000" b="-11875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3679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51725" y="1493715"/>
            <a:ext cx="78259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نمونه‌هایی از پروژه‌های ماشین لرنینگ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9692225" y="2338864"/>
            <a:ext cx="44410" cy="4218384"/>
          </a:xfrm>
          <a:prstGeom prst="roundRect">
            <a:avLst>
              <a:gd name="adj" fmla="val 225151"/>
            </a:avLst>
          </a:prstGeom>
          <a:solidFill>
            <a:srgbClr val="B8BFDF"/>
          </a:solidFill>
          <a:ln/>
        </p:spPr>
      </p:sp>
      <p:sp>
        <p:nvSpPr>
          <p:cNvPr id="7" name="Shape 3"/>
          <p:cNvSpPr/>
          <p:nvPr/>
        </p:nvSpPr>
        <p:spPr>
          <a:xfrm>
            <a:off x="8752354" y="283868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8BFDF"/>
          </a:solidFill>
          <a:ln/>
        </p:spPr>
      </p:sp>
      <p:sp>
        <p:nvSpPr>
          <p:cNvPr id="8" name="Shape 4"/>
          <p:cNvSpPr/>
          <p:nvPr/>
        </p:nvSpPr>
        <p:spPr>
          <a:xfrm>
            <a:off x="9464399" y="25887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9665138" y="2630448"/>
            <a:ext cx="984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6017347" y="26095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تشخیص چهره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1004081" y="3150916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استفاده از ماشین لرنینگ برای شناسایی و تجزیه‌وتحلیل چهره‌ها در تصاویر و ویدئوها.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752353" y="431232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8BFDF"/>
          </a:solidFill>
          <a:ln/>
        </p:spPr>
      </p:sp>
      <p:sp>
        <p:nvSpPr>
          <p:cNvPr id="13" name="Shape 9"/>
          <p:cNvSpPr/>
          <p:nvPr/>
        </p:nvSpPr>
        <p:spPr>
          <a:xfrm>
            <a:off x="9464399" y="406896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627395" y="4110633"/>
            <a:ext cx="1738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6017347" y="408977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پیش‌بینی بازار سهام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1004081" y="4596622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به‌کارگیری الگوریتم‌های پیشرفته برای تحلیل داده‌های بازار سهام و پیش‌بینی روند آینده.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8755169" y="578936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B8BFDF"/>
          </a:solidFill>
          <a:ln/>
        </p:spPr>
      </p:sp>
      <p:sp>
        <p:nvSpPr>
          <p:cNvPr id="18" name="Shape 14"/>
          <p:cNvSpPr/>
          <p:nvPr/>
        </p:nvSpPr>
        <p:spPr>
          <a:xfrm>
            <a:off x="9464399" y="55491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620728" y="5590818"/>
            <a:ext cx="1871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6017347" y="55699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کشف داروهای جدید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1001265" y="6115658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استفاده از ماشین لرنینگ برای شناسایی ترکیبات شیمیایی مؤثر در درمان بیماری‌ها.</a:t>
            </a:r>
            <a:endParaRPr lang="en-US" sz="1750" dirty="0"/>
          </a:p>
        </p:txBody>
      </p:sp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F996A1B8-A223-CC50-7F77-A8D0965B79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0000" t="-118750" r="-250000" b="-11875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2268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4548068" y="1619488"/>
            <a:ext cx="804433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آینده ماشین لرنینگ و هوش مصنوعی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758202"/>
            <a:ext cx="1055441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با پیشرفت روز افزون فناوری‌های ماشین لرنینگ و هوش مصنوعی، آینده این حوزه بسیار روشن و امیدوارکننده است. به‌طور کلی، انتظار می‌رود که ظرف چند دهه آینده، این تکنولوژی‌ها به بلوغ برسند و به بخش عمده‌ای از زندگی روزمره ما تبدیل شوند.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2037993" y="3785711"/>
            <a:ext cx="3295888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5774"/>
              </a:lnSpc>
              <a:buNone/>
            </a:pPr>
            <a:r>
              <a:rPr lang="en-US" sz="577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30M</a:t>
            </a:r>
            <a:endParaRPr lang="en-US" sz="5774" dirty="0"/>
          </a:p>
        </p:txBody>
      </p:sp>
      <p:sp>
        <p:nvSpPr>
          <p:cNvPr id="7" name="Text 5"/>
          <p:cNvSpPr/>
          <p:nvPr/>
        </p:nvSpPr>
        <p:spPr>
          <a:xfrm>
            <a:off x="2297192" y="47965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تعداد کاربران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037993" y="5276969"/>
            <a:ext cx="329588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تعداد کاربران نهایی سیستم‌های مبتنی بر هوش مصنوعی و ماشین‌لرنینگ به سرعت در حال افزایش است و این روند در آینده نیز ادامه خواهد داشت.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667137" y="3785711"/>
            <a:ext cx="3296007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5774"/>
              </a:lnSpc>
              <a:buNone/>
            </a:pPr>
            <a:r>
              <a:rPr lang="en-US" sz="577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$350B</a:t>
            </a:r>
            <a:endParaRPr lang="en-US" sz="5774" dirty="0"/>
          </a:p>
        </p:txBody>
      </p:sp>
      <p:sp>
        <p:nvSpPr>
          <p:cNvPr id="10" name="Text 8"/>
          <p:cNvSpPr/>
          <p:nvPr/>
        </p:nvSpPr>
        <p:spPr>
          <a:xfrm>
            <a:off x="5926336" y="47965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ارزش بازار</a:t>
            </a:r>
            <a:endParaRPr lang="en-US" sz="2187" dirty="0"/>
          </a:p>
        </p:txBody>
      </p:sp>
      <p:sp>
        <p:nvSpPr>
          <p:cNvPr id="11" name="Text 9"/>
          <p:cNvSpPr/>
          <p:nvPr/>
        </p:nvSpPr>
        <p:spPr>
          <a:xfrm>
            <a:off x="5667137" y="5276969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پیش‌بینی‌ها نشان می‌دهد که بازار جهانی فناوری‌های هوش مصنوعی و ماشین‌لرنینگ تا سال ۲۰۲۳ به ارزش ۳۵۰ میلیارد دلار خواهد رسید.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296400" y="3785711"/>
            <a:ext cx="3296007" cy="7331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5774"/>
              </a:lnSpc>
              <a:buNone/>
            </a:pPr>
            <a:r>
              <a:rPr lang="en-US" sz="5774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10X</a:t>
            </a:r>
            <a:endParaRPr lang="en-US" sz="5774" dirty="0"/>
          </a:p>
        </p:txBody>
      </p:sp>
      <p:sp>
        <p:nvSpPr>
          <p:cNvPr id="13" name="Text 11"/>
          <p:cNvSpPr/>
          <p:nvPr/>
        </p:nvSpPr>
        <p:spPr>
          <a:xfrm>
            <a:off x="9555599" y="479655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رشد سالانه</a:t>
            </a:r>
            <a:endParaRPr lang="en-US" sz="2187" dirty="0"/>
          </a:p>
        </p:txBody>
      </p:sp>
      <p:sp>
        <p:nvSpPr>
          <p:cNvPr id="14" name="Text 12"/>
          <p:cNvSpPr/>
          <p:nvPr/>
        </p:nvSpPr>
        <p:spPr>
          <a:xfrm>
            <a:off x="9296400" y="5276969"/>
            <a:ext cx="3296007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نرخ رشد سالانه بازار فناوری‌های هوش مصنوعی و ماشین‌لرنینگ در سال‌های آینده به طور متوسط ۱۰ درصد یا بیشتر خواهد بود.</a:t>
            </a:r>
            <a:endParaRPr lang="en-US" sz="1750" dirty="0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4C0AF871-8E99-7CC0-AAC8-87A0114B06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0000" t="-118750" r="-250000" b="-11875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3388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969181"/>
            <a:ext cx="7477601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7545"/>
              </a:lnSpc>
              <a:buNone/>
            </a:pPr>
            <a:r>
              <a:rPr lang="en-US" sz="6036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نتیجه گیری و خلاصه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260652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با بررسی مفاهیم و کاربردهای گسترده ماشین لرنینگ، می‌توان آینده روشنی را برای این فناوری پیش‌بینی کرد. با رشد سریع تعداد کاربران، توسعه بازار و افزایش نرخ رشد سالانه، انتظار می‌رود ماشین لرنینگ به بخش عمده‌ای از زندگی روزمره ما تبدیل شود.</a:t>
            </a:r>
            <a:endParaRPr lang="en-US" sz="175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B09D680-0689-303D-6286-43E4571233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0000" t="-118750" r="-250000" b="-11875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23872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5355AC-561F-4883-C0D7-D444CE7D9F00}"/>
              </a:ext>
            </a:extLst>
          </p:cNvPr>
          <p:cNvSpPr txBox="1"/>
          <p:nvPr/>
        </p:nvSpPr>
        <p:spPr>
          <a:xfrm>
            <a:off x="5974421" y="3043570"/>
            <a:ext cx="14486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6600" b="1" dirty="0">
                <a:solidFill>
                  <a:schemeClr val="tx2">
                    <a:lumMod val="10000"/>
                  </a:schemeClr>
                </a:solidFill>
                <a:cs typeface="B Nazanin" panose="00000400000000000000" pitchFamily="2" charset="-78"/>
              </a:rPr>
              <a:t>پایان</a:t>
            </a:r>
            <a:endParaRPr lang="en-US" sz="6600" b="1" dirty="0">
              <a:solidFill>
                <a:schemeClr val="tx2">
                  <a:lumMod val="10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05F9C0-356D-904A-8071-59056728D4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50000" t="-118750" r="-250000" b="-11875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22355"/>
      </p:ext>
    </p:extLst>
  </p:cSld>
  <p:clrMapOvr>
    <a:masterClrMapping/>
  </p:clrMapOvr>
  <p:transition spd="slow" advTm="687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004060"/>
            <a:ext cx="7477601" cy="1916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7545"/>
              </a:lnSpc>
              <a:buNone/>
            </a:pPr>
            <a:r>
              <a:rPr lang="en-US" sz="6036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B Nazanin" panose="00000400000000000000" pitchFamily="2" charset="-78"/>
              </a:rPr>
              <a:t>ماشین لرنینگ: درک هوش مصنوعی در عمل</a:t>
            </a:r>
            <a:endParaRPr lang="en-US" sz="6036" dirty="0"/>
          </a:p>
        </p:txBody>
      </p:sp>
      <p:sp>
        <p:nvSpPr>
          <p:cNvPr id="6" name="Text 3"/>
          <p:cNvSpPr/>
          <p:nvPr/>
        </p:nvSpPr>
        <p:spPr>
          <a:xfrm>
            <a:off x="833199" y="4253746"/>
            <a:ext cx="7477601" cy="19717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24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B Nazanin" panose="00000400000000000000" pitchFamily="2" charset="-78"/>
              </a:rPr>
              <a:t>ماشین لرنینگ یک شاخه از هوش مصنوعی است که به کامپیوترها و سیستم‌های دیجیتال توانایی یادگیری و بهبود خودکار از تجربیات داده‌ها می‌دهد. این فناوری بر پایه الگوریتم‌های پیچیده و پردازش داده‌های گسترده، قادر است تا به طور خودکار الگوها، روابط و اطلاعات مفید را از داده‌ها استخراج کند.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8" name="Text 5"/>
          <p:cNvSpPr/>
          <p:nvPr/>
        </p:nvSpPr>
        <p:spPr>
          <a:xfrm>
            <a:off x="925354" y="5982295"/>
            <a:ext cx="171093" cy="975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768"/>
              </a:lnSpc>
              <a:buNone/>
            </a:pPr>
            <a:r>
              <a:rPr lang="en-US" sz="768" dirty="0">
                <a:solidFill>
                  <a:srgbClr val="FFFFFF"/>
                </a:solidFill>
                <a:latin typeface="Martel Sans" pitchFamily="34" charset="0"/>
                <a:ea typeface="Martel Sans" pitchFamily="34" charset="-122"/>
                <a:cs typeface="B Nazanin" panose="00000400000000000000" pitchFamily="2" charset="-78"/>
              </a:rPr>
              <a:t>mm</a:t>
            </a:r>
            <a:endParaRPr lang="en-US" sz="768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8E3CE63-A11A-8732-9C27-E76132ADD5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0000" t="-118750" r="-250000" b="-11875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3752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2746910" y="1106446"/>
            <a:ext cx="701897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انواع الگوریتم های ماشین لرنینگ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606" y="2286952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35606" y="4601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یادگیری نظارت شده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10235606" y="5081945"/>
            <a:ext cx="3295888" cy="19995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این روش در آن دسته از الگوریتم‌های ماشین لرنینگ قرار می‌گیرد که با استفاده از داده‌های برچسب‌دار، به سیستم امکان می‌دهد تا الگوهای پنهان در داده‌ها را کشف و مدل‌سازی کند.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137" y="2286833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015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یادگیری غیرنظارت شده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081945"/>
            <a:ext cx="329600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در این نوع از یادگیری ماشینی، سیستم خودش به دنبال الگوها و ساختارهای موجود در داده‌ها می‌گردد بدون اینکه از قبل هیچ برچسبی بر روی آنها وجود داشته باشد.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906" y="2286833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98906" y="460152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یادگیری تقویتی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1098906" y="5081945"/>
            <a:ext cx="329600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در این روش، سیستم با انجام آزمون و خطا و دریافت پاداش یا جریمه، به تدریج توانایی خود را در انجام یک کار افزایش می‌دهد تا به بهترین استراتژی برسد.</a:t>
            </a:r>
            <a:endParaRPr lang="en-US" sz="1750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720D8B6C-4C33-C6CA-1C43-479DD746B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50000" t="-118750" r="-250000" b="-11875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1414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76230" y="194845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یادگیری نظارت شده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253609" y="2979972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یادگیری نظارت شده یک رویکرد قدرتمند در ماشین لرنینگ است که از داده‌های برچسب‌دار برای آموزش مدل‌ها استفاده می‌کند. این الگوریتم‌ها با شناسایی الگوهای پنهان در داده‌ها، قادر به پیش‌بینی و تصمیم‌گیری دقیق هستند.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253609" y="4252445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مزیت اصلی یادگیری نظارت شده ارائه بازخورد مستقیم به سیستم و امکان آموزش دقیق آن بر اساس داده‌های واقعی است.</a:t>
            </a:r>
            <a:endParaRPr lang="en-US" sz="175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E52A063-75CD-7DF0-7056-EC86B0FAD4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0000" t="-118750" r="-250000" b="-118750"/>
          <a:stretch>
            <a:fillRect/>
          </a:stretch>
        </p:blipFill>
        <p:spPr>
          <a:xfrm>
            <a:off x="12356432" y="6918158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2048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43381" y="130863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یادگیری غیرنظارت شده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5330547" y="2367704"/>
            <a:ext cx="3467814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در یادگیری غیرنظارت شده، سیستم ماشین لرنینگ خودش به دنبال الگوها و ساختارهای پنهان در داده‌ها می‌گردد، بدون اینکه از قبل هیچ برچسبی بر روی آن‌ها وجود داشته باشد. این روش عموماً برای کشف و دسته‌بندی الگوها و گروه‌بندی داده‌ها استفاده می‌شود.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30547" y="5061823"/>
            <a:ext cx="3467814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یکی از کاربردهای مهم یادگیری غیرنظارت شده، خوشه‌بندی داده‌هاست که به تشخیص الگوها و دسته‌بندی آنها بدون نیاز به برچسب‌گذاری قبلی کمک می‌کند.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6104" y="2602249"/>
            <a:ext cx="3467814" cy="2372678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B8AE73D-81C2-D07F-A2C6-E910132C620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50000" t="-118750" r="-250000" b="-118750"/>
          <a:stretch>
            <a:fillRect/>
          </a:stretch>
        </p:blipFill>
        <p:spPr>
          <a:xfrm>
            <a:off x="12242153" y="6833936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26449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76230" y="147157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یادگیری تقویتی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1377729" y="2683550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یادگیری تقویتی یک روش قدرتمند در ماشین لرنینگ است که به سیستم امکان می‌دهد تا با انجام کارهای آزمایشی و دریافت پاداش یا جریمه، به تدریج توانایی خود را در انجام یک کار افزایش دهد و به بهترین استراتژی برسد.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377729" y="4114800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این رویکرد با محاسبه بازده و پاداش‌های جانبی، به سیستم کمک می‌کند تا با تجربه و بررسی، بهترین تصمیم را اتخاذ کند و مهارت‌های خود را افزایش دهد.</a:t>
            </a:r>
            <a:endParaRPr lang="en-US" sz="1750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11EC45CE-9C93-6091-61A1-3E16FC25DF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50000" t="-118750" r="-250000" b="-11875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1937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5806797" y="1960721"/>
            <a:ext cx="678561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مزایا و چالش‌های ماشین لرنینگ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46621"/>
            <a:ext cx="10554414" cy="2475071"/>
          </a:xfrm>
          <a:prstGeom prst="roundRect">
            <a:avLst>
              <a:gd name="adj" fmla="val 40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2045613" y="3454241"/>
            <a:ext cx="10539174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2267783" y="3595092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مزایا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41181" y="3595092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چالش‌ها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45613" y="4069199"/>
            <a:ext cx="10539174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2267783" y="4210050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افزایش دقت و کارایی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41181" y="4210050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نیاز به داده‌های آموزشی کافی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045613" y="4684157"/>
            <a:ext cx="10539174" cy="6149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267783" y="4825008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تصمیم‌گیری سریع‌تر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41181" y="4825008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پیچیدگی الگوریتم‌ها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2045613" y="5299115"/>
            <a:ext cx="10539174" cy="61495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2267783" y="5439966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برطرف کردن محدودیت‌های انسانی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541181" y="5439966"/>
            <a:ext cx="4821436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نگرانی‌های امنیتی و اخلاقی</a:t>
            </a:r>
            <a:endParaRPr lang="en-US" sz="1750" dirty="0"/>
          </a:p>
        </p:txBody>
      </p:sp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630F17CA-0CE8-3806-20A2-C21A085DE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0000" t="-118750" r="-250000" b="-118750"/>
          <a:stretch>
            <a:fillRect/>
          </a:stretch>
        </p:blipFill>
        <p:spPr>
          <a:xfrm>
            <a:off x="11508226" y="6713219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3840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3837622" y="1265396"/>
            <a:ext cx="877740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کاربردهای ماشین لرنینگ در زندگی روزمره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2515195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پیشنهاد محصولات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3417807"/>
            <a:ext cx="2232065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الگوریتم های ماشین لرنینگ به شرکت ها کمک می کنند تا محصولات و خدمات مناسب تری را به کاربران پیشنهاد دهند. با تحلیل رفتار و علایق کاربران، سیستم های هوشمند می توانند توصیه های دقیق و هدفمندی ارائه کنند.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4819650" y="2515195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تشخیص تقلب و امنیت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4819650" y="3431738"/>
            <a:ext cx="2232065" cy="3332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ماشین لرنینگ به شناسایی سریع تقلب در تراکنش های مالی و فعالیت های مشکوک کمک می کند. این فناوری می تواند الگوهای رفتاری را تشخیص دهد و به حفاظت از اطلاعات شخصی و امنیت کاربران کمک کند.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01307" y="2515195"/>
            <a:ext cx="2232065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بهینه سازی ترافیک و حمل و نقل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7601307" y="3431738"/>
            <a:ext cx="2232065" cy="23327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با تحلیل داده های ترافیک و حرکت افراد، ماشین لرنینگ می تواند مسیریابی هوشمند، پیش بینی ترافیک و برنامه ریزی بهینه برای حمل و نقل عمومی را فراهم کند.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0382964" y="2515195"/>
            <a:ext cx="223206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پزشکی و سلامت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10382964" y="3431738"/>
            <a:ext cx="2232065" cy="2999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کاربردهای ماشین لرنینگ در پزشکی شامل تشخیص زودهنگام بیماری ها، تجویز دقیق دارو، آنالیز تصاویر پزشکی و پیش بینی روند درمان است که به بهبود مراقبت های بهداشتی کمک می کند.</a:t>
            </a:r>
            <a:endParaRPr lang="en-US" sz="1750" dirty="0"/>
          </a:p>
        </p:txBody>
      </p:sp>
      <p:pic>
        <p:nvPicPr>
          <p:cNvPr id="21" name="Audio 20">
            <a:hlinkClick r:id="" action="ppaction://media"/>
            <a:extLst>
              <a:ext uri="{FF2B5EF4-FFF2-40B4-BE49-F238E27FC236}">
                <a16:creationId xmlns:a16="http://schemas.microsoft.com/office/drawing/2014/main" id="{AE287A67-4EF0-1130-57DB-FA24355ED7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0000" t="-118750" r="-250000" b="-11875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7690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315200" y="1523642"/>
            <a:ext cx="556152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5468"/>
              </a:lnSpc>
              <a:buNone/>
            </a:pPr>
            <a:r>
              <a:rPr lang="en-US" sz="4374" dirty="0">
                <a:solidFill>
                  <a:srgbClr val="272D45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چالش های ماشین لرنینگ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427996" y="3265111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4537710" y="324711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داده های ناکافی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648903" y="3739872"/>
            <a:ext cx="45552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دسترسی به حجم عظیم داده‌های آموزشی مناسب یکی از چالش‌های کلیدی در ماشین‌لرنینگ است.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13013429" y="3259455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099238" y="324784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سوگیری در داده‌ها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037195" y="3739872"/>
            <a:ext cx="45552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داده‌های آموزشی ممکن است سوگیری‌های ناخواسته را به سیستم‌های ماشین‌لرنینگ منتقل کنند.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7996" y="4878467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537710" y="487846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تفسیر و شفافیت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2648903" y="5358884"/>
            <a:ext cx="4555212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پیچیدگی مدل‌های پیشرفته ماشین‌لرنینگ، تفسیر و فهم چگونگی اتخاذ تصمیم‌ها را دشوار می‌کند.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3010658" y="4878466"/>
            <a:ext cx="388739" cy="388739"/>
          </a:xfrm>
          <a:prstGeom prst="roundRect">
            <a:avLst>
              <a:gd name="adj" fmla="val 2572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099238" y="486643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 rtl="1">
              <a:lnSpc>
                <a:spcPts val="2734"/>
              </a:lnSpc>
              <a:buNone/>
            </a:pPr>
            <a:r>
              <a:rPr lang="en-US" sz="2187" dirty="0">
                <a:solidFill>
                  <a:srgbClr val="2C3249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نگرانی‌های اخلاقی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8037195" y="5358884"/>
            <a:ext cx="4555212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 rtl="1">
              <a:lnSpc>
                <a:spcPts val="2624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استفاده نادرست از ماشین‌لرنینگ می‌تواند به تبعیض، خصوصی‌سازی بیش از حد و سایر مشکلات اخلاقی منجر شود.</a:t>
            </a:r>
            <a:endParaRPr lang="en-US" sz="1750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87DF9D43-3903-8ABB-B1CF-132D8E9ECA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50000" t="-118750" r="-250000" b="-118750"/>
          <a:stretch>
            <a:fillRect/>
          </a:stretch>
        </p:blipFill>
        <p:spPr>
          <a:xfrm>
            <a:off x="10972800" y="6172200"/>
            <a:ext cx="3657600" cy="2057400"/>
          </a:xfrm>
          <a:prstGeom prst="rect">
            <a:avLst/>
          </a:prstGeom>
        </p:spPr>
      </p:pic>
    </p:spTree>
  </p:cSld>
  <p:clrMapOvr>
    <a:masterClrMapping/>
  </p:clrMapOvr>
  <p:transition spd="slow" advTm="4489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2">
      <a:dk1>
        <a:srgbClr val="FFFFFF"/>
      </a:dk1>
      <a:lt1>
        <a:sysClr val="window" lastClr="FFFFFF"/>
      </a:lt1>
      <a:dk2>
        <a:srgbClr val="00B0F0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116</TotalTime>
  <Words>992</Words>
  <Application>Microsoft Office PowerPoint</Application>
  <PresentationFormat>Custom</PresentationFormat>
  <Paragraphs>97</Paragraphs>
  <Slides>14</Slides>
  <Notes>12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 Nazanin</vt:lpstr>
      <vt:lpstr>Corben</vt:lpstr>
      <vt:lpstr>Kanit</vt:lpstr>
      <vt:lpstr>Martel Sans</vt:lpstr>
      <vt:lpstr>Nobile</vt:lpstr>
      <vt:lpstr>Tw Cen MT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RePack by Diakov</cp:lastModifiedBy>
  <cp:revision>9</cp:revision>
  <dcterms:created xsi:type="dcterms:W3CDTF">2024-06-09T10:43:08Z</dcterms:created>
  <dcterms:modified xsi:type="dcterms:W3CDTF">2024-06-10T08:57:41Z</dcterms:modified>
</cp:coreProperties>
</file>